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9" r:id="rId1"/>
  </p:sldMasterIdLst>
  <p:notesMasterIdLst>
    <p:notesMasterId r:id="rId18"/>
  </p:notesMasterIdLst>
  <p:sldIdLst>
    <p:sldId id="256" r:id="rId2"/>
    <p:sldId id="257" r:id="rId3"/>
    <p:sldId id="271" r:id="rId4"/>
    <p:sldId id="272" r:id="rId5"/>
    <p:sldId id="268" r:id="rId6"/>
    <p:sldId id="266" r:id="rId7"/>
    <p:sldId id="267" r:id="rId8"/>
    <p:sldId id="270" r:id="rId9"/>
    <p:sldId id="258" r:id="rId10"/>
    <p:sldId id="273" r:id="rId11"/>
    <p:sldId id="269" r:id="rId12"/>
    <p:sldId id="260" r:id="rId13"/>
    <p:sldId id="259" r:id="rId14"/>
    <p:sldId id="261" r:id="rId15"/>
    <p:sldId id="275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68" autoAdjust="0"/>
  </p:normalViewPr>
  <p:slideViewPr>
    <p:cSldViewPr>
      <p:cViewPr varScale="1">
        <p:scale>
          <a:sx n="76" d="100"/>
          <a:sy n="76" d="100"/>
        </p:scale>
        <p:origin x="-114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7799E-DE22-4212-B9A4-CFB87138ED3E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2908B-6204-4A16-A6E4-4771619FC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853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8747-0735-4025-8E5C-7F525527CD72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439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2BB8-3FB9-486A-849D-579EC0591A2C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345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A70F-ECE0-4987-AC89-5E7CEC4DB296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379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DA76-EAED-4B65-B2BE-FB7235DCE3A0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113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881D-5994-48E0-B830-F7BACFE41A9B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050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04E-2A14-40AB-BF5F-E99E1EB424DC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524648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5560A-C927-40A9-B3F0-746C6239B9F2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784916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15CF-3E55-4E28-BC59-E4114223BEF9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876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A995-B267-4B87-9B6A-2ECB0F0494A1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66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FFFC-9465-467A-86CA-5420D8D4D243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523340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A3ED-55F4-4F86-A055-5E136F901B90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732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A30C-2BA4-462D-9116-0997A6F2145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229F7-E085-48FA-84B9-331DD395B0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41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healthyfeetstore.com/shoe-size-width-videos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755D30-4A06-4254-A56C-F50BB29838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52400"/>
            <a:ext cx="4662460" cy="4423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en-US" dirty="0"/>
              <a:t>Purchasing Mountaineering Boots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876800"/>
            <a:ext cx="24193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07D530-12EF-4EB7-AEF0-C4EF3A81C1EC}"/>
              </a:ext>
            </a:extLst>
          </p:cNvPr>
          <p:cNvSpPr txBox="1"/>
          <p:nvPr/>
        </p:nvSpPr>
        <p:spPr>
          <a:xfrm>
            <a:off x="152400" y="60198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By: </a:t>
            </a:r>
            <a:r>
              <a:rPr lang="en-US" dirty="0" smtClean="0"/>
              <a:t>Susan Hausmann </a:t>
            </a:r>
            <a:r>
              <a:rPr lang="en-US" sz="1400" dirty="0" smtClean="0"/>
              <a:t>(some slides from Andy </a:t>
            </a:r>
            <a:r>
              <a:rPr lang="en-US" sz="1400" dirty="0" err="1" smtClean="0"/>
              <a:t>Tangsombatvisit</a:t>
            </a:r>
            <a:r>
              <a:rPr lang="en-US" sz="1400" dirty="0" smtClean="0"/>
              <a:t>)</a:t>
            </a:r>
            <a:endParaRPr lang="en-US" sz="1400" dirty="0"/>
          </a:p>
          <a:p>
            <a:r>
              <a:rPr lang="en-US" dirty="0"/>
              <a:t>Favorite Scramble: </a:t>
            </a:r>
            <a:r>
              <a:rPr lang="en-US" dirty="0" smtClean="0"/>
              <a:t>Cashmere Mountain </a:t>
            </a:r>
            <a:r>
              <a:rPr lang="en-US" sz="1400" dirty="0" smtClean="0"/>
              <a:t>(Andy - </a:t>
            </a:r>
            <a:r>
              <a:rPr lang="en-US" sz="1400" dirty="0" err="1" smtClean="0"/>
              <a:t>Hibox</a:t>
            </a:r>
            <a:r>
              <a:rPr lang="en-US" sz="1400" dirty="0" smtClean="0"/>
              <a:t> Mountain)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76286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85799"/>
            <a:ext cx="7886700" cy="6096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Boot </a:t>
            </a:r>
            <a:r>
              <a:rPr lang="en-US" dirty="0" smtClean="0"/>
              <a:t>widths </a:t>
            </a:r>
            <a:r>
              <a:rPr lang="en-US" dirty="0" smtClean="0"/>
              <a:t>vary – Measure </a:t>
            </a:r>
            <a:r>
              <a:rPr lang="en-US" i="1" dirty="0" smtClean="0"/>
              <a:t>both feet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90600"/>
            <a:ext cx="7904558" cy="595312"/>
          </a:xfrm>
        </p:spPr>
        <p:txBody>
          <a:bodyPr>
            <a:normAutofit fontScale="85000" lnSpcReduction="20000"/>
          </a:bodyPr>
          <a:lstStyle/>
          <a:p>
            <a:endParaRPr lang="en-US" sz="2000" dirty="0" smtClean="0">
              <a:hlinkClick r:id="rId2"/>
            </a:endParaRPr>
          </a:p>
          <a:p>
            <a:r>
              <a:rPr lang="en-US" sz="2000" dirty="0" smtClean="0">
                <a:hlinkClick r:id="rId2"/>
              </a:rPr>
              <a:t>https</a:t>
            </a:r>
            <a:r>
              <a:rPr lang="en-US" sz="2000" dirty="0" smtClean="0">
                <a:hlinkClick r:id="rId2"/>
              </a:rPr>
              <a:t>://www.healthyfeetstore.com/shoe-size-width-videos.html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5560A-C927-40A9-B3F0-746C6239B9F2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Everett Mountaineers Alpine Scrambling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49648" t="33197" r="17168" b="36885"/>
          <a:stretch>
            <a:fillRect/>
          </a:stretch>
        </p:blipFill>
        <p:spPr bwMode="auto">
          <a:xfrm>
            <a:off x="914400" y="1905000"/>
            <a:ext cx="3886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4" cstate="print"/>
          <a:srcRect l="49392" t="33607" r="17040" b="36680"/>
          <a:stretch>
            <a:fillRect/>
          </a:stretch>
        </p:blipFill>
        <p:spPr bwMode="auto">
          <a:xfrm>
            <a:off x="4876800" y="1905000"/>
            <a:ext cx="3733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11"/>
          <p:cNvPicPr>
            <a:picLocks noGrp="1"/>
          </p:cNvPicPr>
          <p:nvPr>
            <p:ph sz="quarter" idx="4"/>
          </p:nvPr>
        </p:nvPicPr>
        <p:blipFill>
          <a:blip r:embed="rId5" cstate="print"/>
          <a:srcRect l="49738" t="33402" r="16784" b="36680"/>
          <a:stretch>
            <a:fillRect/>
          </a:stretch>
        </p:blipFill>
        <p:spPr bwMode="auto">
          <a:xfrm>
            <a:off x="914400" y="4114800"/>
            <a:ext cx="3886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6" cstate="print"/>
          <a:srcRect l="49648" t="33402" r="16912" b="36680"/>
          <a:stretch>
            <a:fillRect/>
          </a:stretch>
        </p:blipFill>
        <p:spPr bwMode="auto">
          <a:xfrm>
            <a:off x="4876800" y="4114800"/>
            <a:ext cx="3733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- size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72C99D10-A48A-4687-9E90-CF64299E4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19400" y="365126"/>
            <a:ext cx="2623186" cy="435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D8FD1F-D28C-4782-A302-F6AC75A22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8398" y="358199"/>
            <a:ext cx="281402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57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- widths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FD993B3-39B3-4DA8-BE98-56EFDFDA0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524000"/>
            <a:ext cx="3597754" cy="435133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AD578B-E61E-4DC4-B324-179EA112B17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762000"/>
            <a:ext cx="3723409" cy="49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84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FE472E-098B-444F-9965-F160819334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6050" y="1825625"/>
            <a:ext cx="5385134" cy="3786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Buying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en-US" dirty="0"/>
              <a:t>Go in the evening when your feet are swollen;</a:t>
            </a:r>
          </a:p>
          <a:p>
            <a:r>
              <a:rPr lang="en-US" dirty="0"/>
              <a:t>Bring your “sock system” and insoles, it’ll vary with every person;</a:t>
            </a:r>
          </a:p>
          <a:p>
            <a:r>
              <a:rPr lang="en-US" dirty="0"/>
              <a:t>Bring a weighted pack and walk around the store;</a:t>
            </a:r>
          </a:p>
          <a:p>
            <a:r>
              <a:rPr lang="en-US" dirty="0"/>
              <a:t>Kick something solid, your toes should not bang the toe box;</a:t>
            </a:r>
          </a:p>
          <a:p>
            <a:r>
              <a:rPr lang="en-US" dirty="0"/>
              <a:t>Try several models; and</a:t>
            </a:r>
          </a:p>
          <a:p>
            <a:r>
              <a:rPr lang="en-US" dirty="0"/>
              <a:t>Try different lacing techniques.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668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Lacing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3" cstate="print"/>
          <a:srcRect l="12169" t="12741" r="13613" b="10815"/>
          <a:stretch>
            <a:fillRect/>
          </a:stretch>
        </p:blipFill>
        <p:spPr bwMode="auto">
          <a:xfrm>
            <a:off x="1192296" y="1825625"/>
            <a:ext cx="675940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612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Toe Relief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>
          <a:blip r:embed="rId3" cstate="print"/>
          <a:srcRect l="12164" t="12148" r="13520" b="10370"/>
          <a:stretch>
            <a:fillRect/>
          </a:stretch>
        </p:blipFill>
        <p:spPr bwMode="auto">
          <a:xfrm>
            <a:off x="1219200" y="1752600"/>
            <a:ext cx="667766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6122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 Lock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>
          <a:blip r:embed="rId3" cstate="print"/>
          <a:srcRect l="12256" t="12296" r="13520" b="11111"/>
          <a:stretch>
            <a:fillRect/>
          </a:stretch>
        </p:blipFill>
        <p:spPr bwMode="auto">
          <a:xfrm>
            <a:off x="1198598" y="1825625"/>
            <a:ext cx="674680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612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Mountaineering Boots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Lightweight Mountaineering or Scrambling</a:t>
            </a:r>
          </a:p>
          <a:p>
            <a:pPr marL="0" indent="0">
              <a:buNone/>
            </a:pPr>
            <a:r>
              <a:rPr lang="en-US" dirty="0"/>
              <a:t>	- rigid backpacking boots</a:t>
            </a:r>
          </a:p>
          <a:p>
            <a:r>
              <a:rPr lang="en-US" dirty="0"/>
              <a:t>Full Mountaineering</a:t>
            </a:r>
          </a:p>
          <a:p>
            <a:pPr marL="0" indent="0">
              <a:buNone/>
            </a:pPr>
            <a:r>
              <a:rPr lang="en-US" dirty="0"/>
              <a:t>	- robust, durable, and expensive</a:t>
            </a:r>
          </a:p>
          <a:p>
            <a:r>
              <a:rPr lang="en-US" dirty="0" smtClean="0"/>
              <a:t>Plastic “expedition” Mountaineering Boots</a:t>
            </a:r>
          </a:p>
          <a:p>
            <a:pPr marL="457200" lvl="1" indent="0">
              <a:buNone/>
            </a:pPr>
            <a:r>
              <a:rPr lang="en-US" dirty="0" smtClean="0"/>
              <a:t>	- </a:t>
            </a:r>
            <a:r>
              <a:rPr lang="en-US" sz="2800" dirty="0" smtClean="0"/>
              <a:t>Do </a:t>
            </a:r>
            <a:r>
              <a:rPr lang="en-US" sz="2800" b="1" dirty="0" smtClean="0">
                <a:highlight>
                  <a:srgbClr val="FFFF00"/>
                </a:highlight>
              </a:rPr>
              <a:t>NOT</a:t>
            </a:r>
            <a:r>
              <a:rPr lang="en-US" sz="2800" dirty="0" smtClean="0"/>
              <a:t> buy for this class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751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33400"/>
            <a:ext cx="78867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NOT</a:t>
            </a:r>
            <a:r>
              <a:rPr lang="en-US" dirty="0" smtClean="0"/>
              <a:t> for this class </a:t>
            </a:r>
            <a:br>
              <a:rPr lang="en-US" dirty="0" smtClean="0"/>
            </a:br>
            <a:r>
              <a:rPr lang="en-US" dirty="0" smtClean="0"/>
              <a:t>Plastic </a:t>
            </a:r>
            <a:r>
              <a:rPr lang="en-US" dirty="0" smtClean="0"/>
              <a:t>Mountaineering Boots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Content Placeholder 7" descr="https://www.koflach.com/shared/i/prodotti/4.pn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53000" y="2209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5029200" y="4343400"/>
            <a:ext cx="3334941" cy="609601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    </a:t>
            </a:r>
            <a:r>
              <a:rPr lang="en-US" sz="2000" dirty="0" err="1" smtClean="0"/>
              <a:t>Koflach</a:t>
            </a:r>
            <a:r>
              <a:rPr lang="en-US" sz="2000" dirty="0" smtClean="0"/>
              <a:t> </a:t>
            </a:r>
            <a:r>
              <a:rPr lang="en-US" sz="2000" dirty="0" err="1" smtClean="0"/>
              <a:t>Arctis</a:t>
            </a:r>
            <a:r>
              <a:rPr lang="en-US" sz="2000" dirty="0" smtClean="0"/>
              <a:t> </a:t>
            </a:r>
            <a:r>
              <a:rPr lang="en-US" sz="2000" dirty="0" err="1" smtClean="0"/>
              <a:t>Expe</a:t>
            </a:r>
            <a:r>
              <a:rPr lang="en-US" sz="2000" dirty="0" smtClean="0"/>
              <a:t> </a:t>
            </a:r>
            <a:r>
              <a:rPr lang="en-US" sz="2000" dirty="0" smtClean="0"/>
              <a:t>boot with </a:t>
            </a:r>
            <a:r>
              <a:rPr lang="en-US" sz="2000" dirty="0" smtClean="0"/>
              <a:t>liner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04E-2A14-40AB-BF5F-E99E1EB424DC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Everett Mountaineers Alpine Scrambling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Koflach Arctis Expe Mountaineering Boots for Men &amp; Wom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209800"/>
            <a:ext cx="1838613" cy="1981200"/>
          </a:xfrm>
          <a:prstGeom prst="rect">
            <a:avLst/>
          </a:prstGeom>
          <a:noFill/>
        </p:spPr>
      </p:pic>
      <p:pic>
        <p:nvPicPr>
          <p:cNvPr id="13" name="Content Placeholder 12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l="1986" t="18853" r="34849" b="14959"/>
          <a:stretch>
            <a:fillRect/>
          </a:stretch>
        </p:blipFill>
        <p:spPr bwMode="auto">
          <a:xfrm>
            <a:off x="381000" y="190500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990600" y="548640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won’t go up Denali </a:t>
            </a:r>
            <a:r>
              <a:rPr lang="en-US" dirty="0" smtClean="0"/>
              <a:t>with </a:t>
            </a:r>
            <a:r>
              <a:rPr lang="en-US" dirty="0" smtClean="0"/>
              <a:t>Peter Whittaker in this scramble course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33400"/>
            <a:ext cx="7886700" cy="1157289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4000" b="1" dirty="0" smtClean="0">
                <a:latin typeface="+mj-lt"/>
              </a:rPr>
              <a:t>NOT</a:t>
            </a:r>
            <a:r>
              <a:rPr lang="en-US" sz="4000" dirty="0" smtClean="0">
                <a:latin typeface="+mj-lt"/>
              </a:rPr>
              <a:t> for this class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Rock Climbing Shoes  </a:t>
            </a:r>
            <a:br>
              <a:rPr lang="en-US" sz="4000" dirty="0" smtClean="0">
                <a:latin typeface="+mj-lt"/>
              </a:rPr>
            </a:br>
            <a:endParaRPr lang="en-US" sz="40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VerticalWorld_SusanClimb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2209800"/>
            <a:ext cx="4800600" cy="3600450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5560A-C927-40A9-B3F0-746C6239B9F2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Everett Mountaineers Alpine Scrambling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Content Placeholder 10" descr="Product image for Mandarin Red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95600"/>
            <a:ext cx="116987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arpa Stix Climbing Shoes Silv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971800"/>
            <a:ext cx="1832610" cy="15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Mountaineering Boots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lvl="1" indent="-406400">
              <a:tabLst>
                <a:tab pos="396875" algn="l"/>
              </a:tabLst>
            </a:pPr>
            <a:r>
              <a:rPr lang="en-US" sz="2800" dirty="0"/>
              <a:t>TOUGH enough to withstand scrapes on rock</a:t>
            </a:r>
          </a:p>
          <a:p>
            <a:pPr marL="461963" lvl="1" indent="-406400">
              <a:tabLst>
                <a:tab pos="396875" algn="l"/>
              </a:tabLst>
            </a:pPr>
            <a:r>
              <a:rPr lang="en-US" sz="2800" dirty="0"/>
              <a:t>RIGID enough to kick steps in hard snow</a:t>
            </a:r>
          </a:p>
          <a:p>
            <a:pPr marL="461963" lvl="1" indent="-406400">
              <a:tabLst>
                <a:tab pos="396875" algn="l"/>
              </a:tabLst>
            </a:pPr>
            <a:r>
              <a:rPr lang="en-US" sz="2800" dirty="0"/>
              <a:t>OFFER aggressive tread for secure travel in mud and snow</a:t>
            </a:r>
          </a:p>
          <a:p>
            <a:pPr marL="461963" lvl="1" indent="-406400">
              <a:tabLst>
                <a:tab pos="396875" algn="l"/>
              </a:tabLst>
            </a:pPr>
            <a:r>
              <a:rPr lang="en-US" sz="2800" dirty="0"/>
              <a:t>PROTECT your feet from loose rock and talus</a:t>
            </a:r>
          </a:p>
          <a:p>
            <a:pPr marL="461963" lvl="1" indent="-406400">
              <a:tabLst>
                <a:tab pos="396875" algn="l"/>
              </a:tabLst>
            </a:pPr>
            <a:endParaRPr lang="en-US" sz="2800" dirty="0"/>
          </a:p>
          <a:p>
            <a:pPr marL="461963" lvl="1" indent="-406400">
              <a:tabLst>
                <a:tab pos="396875" algn="l"/>
              </a:tabLst>
            </a:pPr>
            <a:r>
              <a:rPr lang="en-US" sz="2800" dirty="0"/>
              <a:t>Lightweight hiking boots </a:t>
            </a:r>
            <a:r>
              <a:rPr lang="en-US" sz="2800" dirty="0" smtClean="0"/>
              <a:t>are </a:t>
            </a:r>
            <a:r>
              <a:rPr lang="en-US" sz="2800" b="1" dirty="0">
                <a:highlight>
                  <a:srgbClr val="FFFF00"/>
                </a:highlight>
              </a:rPr>
              <a:t>NOT</a:t>
            </a:r>
            <a:r>
              <a:rPr lang="en-US" sz="2800" dirty="0"/>
              <a:t> </a:t>
            </a:r>
            <a:r>
              <a:rPr lang="en-US" sz="2800" dirty="0" smtClean="0"/>
              <a:t>suitable </a:t>
            </a:r>
            <a:r>
              <a:rPr lang="en-US" sz="2800" dirty="0"/>
              <a:t>for this </a:t>
            </a:r>
            <a:r>
              <a:rPr lang="en-US" sz="2800" dirty="0" smtClean="0"/>
              <a:t>class</a:t>
            </a:r>
            <a:endParaRPr lang="en-US" sz="2800" dirty="0"/>
          </a:p>
          <a:p>
            <a:pPr marL="461963" lvl="1" indent="-406400">
              <a:tabLst>
                <a:tab pos="396875" algn="l"/>
              </a:tabLst>
            </a:pPr>
            <a:endParaRPr lang="en-US" sz="2800" dirty="0"/>
          </a:p>
          <a:p>
            <a:pPr marL="461963" lvl="1" indent="-406400">
              <a:tabLst>
                <a:tab pos="396875" algn="l"/>
              </a:tabLst>
            </a:pPr>
            <a:endParaRPr lang="en-US" sz="2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596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58874"/>
          </a:xfrm>
        </p:spPr>
        <p:txBody>
          <a:bodyPr/>
          <a:lstStyle/>
          <a:p>
            <a:r>
              <a:rPr lang="en-US" dirty="0"/>
              <a:t>Types of Mountaineering Boots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78A0AF-285E-408B-8BB8-D7A588BE168B}"/>
              </a:ext>
            </a:extLst>
          </p:cNvPr>
          <p:cNvGrpSpPr/>
          <p:nvPr/>
        </p:nvGrpSpPr>
        <p:grpSpPr>
          <a:xfrm>
            <a:off x="2175089" y="2310964"/>
            <a:ext cx="4790126" cy="3955692"/>
            <a:chOff x="1534474" y="1149708"/>
            <a:chExt cx="5852758" cy="52066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5957C42-52F4-4026-BE8A-12B035217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4474" y="3599964"/>
              <a:ext cx="2895600" cy="274692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64DDE4B-7EB3-4C7C-BC71-2CB2908E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5912" y="1382953"/>
              <a:ext cx="2867026" cy="22139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1CC14B3-87A0-4DB9-B307-C8901C691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9359" y="3915942"/>
              <a:ext cx="2967873" cy="24404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76D1D58-4B23-4D37-AB43-8EC4FA0CF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0044" y="1149708"/>
              <a:ext cx="2702280" cy="2896409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576763"/>
          </a:xfrm>
        </p:spPr>
        <p:txBody>
          <a:bodyPr/>
          <a:lstStyle/>
          <a:p>
            <a:r>
              <a:rPr lang="en-US" dirty="0"/>
              <a:t>Lightweight Mountaineering or Scrambling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01344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Mountaineering Boots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Mountaineering Boot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sz="2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09B68DE-4C41-451E-8D71-1C25B15B6754}"/>
              </a:ext>
            </a:extLst>
          </p:cNvPr>
          <p:cNvGrpSpPr>
            <a:grpSpLocks noChangeAspect="1"/>
          </p:cNvGrpSpPr>
          <p:nvPr/>
        </p:nvGrpSpPr>
        <p:grpSpPr>
          <a:xfrm>
            <a:off x="2527224" y="2389102"/>
            <a:ext cx="3797376" cy="4011697"/>
            <a:chOff x="618998" y="-9739048"/>
            <a:chExt cx="8118030" cy="85762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4F1D8DB-1DC6-420B-85CE-E86473383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998" y="-9723532"/>
              <a:ext cx="3971925" cy="45815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F74AD3B-54EF-48F1-B7D6-44C86AA92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8779" y="-9739048"/>
              <a:ext cx="4022167" cy="45939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404EDB0-0662-4553-8A6D-E074D140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987" y="-5163343"/>
              <a:ext cx="4048125" cy="39433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9288047-4CA1-4A2C-BD74-FF00E9C78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2010" y="-5163343"/>
              <a:ext cx="4085018" cy="400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66349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Lightweight </a:t>
            </a:r>
            <a:r>
              <a:rPr lang="en-US" dirty="0" err="1" smtClean="0"/>
              <a:t>vs</a:t>
            </a:r>
            <a:r>
              <a:rPr lang="en-US" dirty="0" smtClean="0"/>
              <a:t> Full Mountaineering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36374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Feature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Lightweight (Scramble)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Full </a:t>
                      </a: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Cost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Calibri"/>
                          <a:cs typeface="Times New Roman"/>
                        </a:rPr>
                        <a:t>$200 - $300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Calibri"/>
                          <a:cs typeface="Times New Roman"/>
                        </a:rPr>
                        <a:t>$400 - $600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Flexion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Calibri"/>
                          <a:cs typeface="Times New Roman"/>
                        </a:rPr>
                        <a:t>Some flexion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Calibri"/>
                          <a:cs typeface="Times New Roman"/>
                        </a:rPr>
                        <a:t>Stiff!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Calibri"/>
                          <a:cs typeface="Times New Roman"/>
                        </a:rPr>
                        <a:t>Weight (women’s)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2 lbs 5 oz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Calibri"/>
                          <a:cs typeface="Times New Roman"/>
                        </a:rPr>
                        <a:t>3 lbs 4 oz (30-40% heavier)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Calibri"/>
                          <a:ea typeface="Calibri"/>
                          <a:cs typeface="Times New Roman"/>
                        </a:rPr>
                        <a:t>Waterproof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Yes (Gore-Tex)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Yes (Gore-Tex) plus more insulation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Calibri"/>
                          <a:cs typeface="Times New Roman"/>
                        </a:rPr>
                        <a:t>Crampon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Calibri"/>
                          <a:ea typeface="Calibri"/>
                          <a:cs typeface="Times New Roman"/>
                        </a:rPr>
                        <a:t>Strap-on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Step-in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DA76-EAED-4B65-B2BE-FB7235DCE3A0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Everett Mountaineers Alpine Scrambling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229F7-E085-48FA-84B9-331DD395B0B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and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2/3rds of your foot will remain anchored in place, while your toes have room to </a:t>
            </a:r>
            <a:r>
              <a:rPr lang="en-US" dirty="0" smtClean="0"/>
              <a:t>wiggle</a:t>
            </a:r>
            <a:endParaRPr lang="en-US" dirty="0"/>
          </a:p>
          <a:p>
            <a:r>
              <a:rPr lang="en-US" dirty="0"/>
              <a:t>Too tight </a:t>
            </a:r>
            <a:r>
              <a:rPr lang="en-US" dirty="0" smtClean="0"/>
              <a:t>= constricts circulation (cold toes), neuropathy, damaged toenails, blisters</a:t>
            </a:r>
            <a:endParaRPr lang="en-US" dirty="0"/>
          </a:p>
          <a:p>
            <a:r>
              <a:rPr lang="en-US" dirty="0"/>
              <a:t>Too </a:t>
            </a:r>
            <a:r>
              <a:rPr lang="en-US" dirty="0" smtClean="0"/>
              <a:t>loose = blisters</a:t>
            </a:r>
            <a:endParaRPr lang="en-US" dirty="0"/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D571F4-9087-4F3A-B09C-57A93CB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BD3B-4011-4D78-8193-C0208250EC4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C33B6D-EE96-4263-AADE-3E0C646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Everett Mountaineers Alpine Scrambling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B70FC-D97E-4851-8CE0-253158FE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356350"/>
            <a:ext cx="2133600" cy="365125"/>
          </a:xfrm>
        </p:spPr>
        <p:txBody>
          <a:bodyPr/>
          <a:lstStyle/>
          <a:p>
            <a:fld id="{8CF229F7-E085-48FA-84B9-331DD395B0B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9331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</TotalTime>
  <Words>379</Words>
  <Application>Microsoft Office PowerPoint</Application>
  <PresentationFormat>On-screen Show (4:3)</PresentationFormat>
  <Paragraphs>112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Purchasing Mountaineering Boots</vt:lpstr>
      <vt:lpstr>Types of Mountaineering Boots</vt:lpstr>
      <vt:lpstr>NOT for this class  Plastic Mountaineering Boots </vt:lpstr>
      <vt:lpstr>NOT for this class  Rock Climbing Shoes   </vt:lpstr>
      <vt:lpstr>Mountaineering Boots</vt:lpstr>
      <vt:lpstr>Types of Mountaineering Boots</vt:lpstr>
      <vt:lpstr>Types of Mountaineering Boots</vt:lpstr>
      <vt:lpstr> Lightweight vs Full Mountaineering  </vt:lpstr>
      <vt:lpstr>Performance and Fit</vt:lpstr>
      <vt:lpstr> Boot widths vary – Measure both feet  </vt:lpstr>
      <vt:lpstr>Fit - size</vt:lpstr>
      <vt:lpstr>Fit - widths</vt:lpstr>
      <vt:lpstr>Buying Tips</vt:lpstr>
      <vt:lpstr>Window Lacing</vt:lpstr>
      <vt:lpstr>Toe Relief</vt:lpstr>
      <vt:lpstr>Heal Lock</vt:lpstr>
    </vt:vector>
  </TitlesOfParts>
  <Company>UW Medicine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S Anderson</dc:creator>
  <cp:lastModifiedBy>Susan</cp:lastModifiedBy>
  <cp:revision>65</cp:revision>
  <dcterms:created xsi:type="dcterms:W3CDTF">2018-01-17T18:48:24Z</dcterms:created>
  <dcterms:modified xsi:type="dcterms:W3CDTF">2019-02-21T22:53:08Z</dcterms:modified>
</cp:coreProperties>
</file>